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7"/>
  </p:notesMasterIdLst>
  <p:sldIdLst>
    <p:sldId id="257" r:id="rId5"/>
    <p:sldId id="256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4A2"/>
    <a:srgbClr val="00B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1761-5DDA-4303-B6F0-C707BBEB067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8D39-41F8-4464-ABFA-1F3FBF0E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7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D728-E891-4664-A625-4A5E56D8700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7FE1-82F7-45D7-BA9C-658D66B1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ri.Riegel@Nemours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-ctr.org/redcap/surveys/?s=X3MDE39WE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nemoursresearch.org/redcap/surveys/?s=8FTCPX4FP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del.edu/regulatory-affairs/human-subjec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de-inbre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law.nih.gov/guidance/vertebrate-animal-section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public.csr.nih.gov/FAQs/ReviewersFAQs/VertebrateAnima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-inbr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de-inbre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pa-files/PA-20-261.html" TargetMode="External"/><Relationship Id="rId13" Type="http://schemas.openxmlformats.org/officeDocument/2006/relationships/hyperlink" Target="https://researchtraining.nih.gov/programs/career-development/K23" TargetMode="External"/><Relationship Id="rId3" Type="http://schemas.openxmlformats.org/officeDocument/2006/relationships/hyperlink" Target="https://grants.nih.gov/grants/funding/r15.htm" TargetMode="External"/><Relationship Id="rId7" Type="http://schemas.openxmlformats.org/officeDocument/2006/relationships/hyperlink" Target="https://researchtraining.nih.gov/programs/career-development/K01" TargetMode="External"/><Relationship Id="rId12" Type="http://schemas.openxmlformats.org/officeDocument/2006/relationships/hyperlink" Target="https://grants.nih.gov/grants/funding/funding_program.htm#PSeries" TargetMode="External"/><Relationship Id="rId17" Type="http://schemas.openxmlformats.org/officeDocument/2006/relationships/image" Target="../media/image3.png"/><Relationship Id="rId2" Type="http://schemas.openxmlformats.org/officeDocument/2006/relationships/hyperlink" Target="https://grants.nih.gov/grants/funding/r01.htm" TargetMode="External"/><Relationship Id="rId16" Type="http://schemas.openxmlformats.org/officeDocument/2006/relationships/hyperlink" Target="https://www.nsf.gov/funding/pgm_summ.jsp?pims_id=551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sf.gov/awards/pecase.jsp" TargetMode="External"/><Relationship Id="rId11" Type="http://schemas.openxmlformats.org/officeDocument/2006/relationships/hyperlink" Target="https://researchtraining.nih.gov/programs/career-development/K08" TargetMode="External"/><Relationship Id="rId5" Type="http://schemas.openxmlformats.org/officeDocument/2006/relationships/hyperlink" Target="https://grants.nih.gov/grants/funding/r34.htm" TargetMode="External"/><Relationship Id="rId15" Type="http://schemas.openxmlformats.org/officeDocument/2006/relationships/hyperlink" Target="https://researchtraining.nih.gov/programs/career-development/K25" TargetMode="External"/><Relationship Id="rId10" Type="http://schemas.openxmlformats.org/officeDocument/2006/relationships/hyperlink" Target="https://grants.nih.gov/grants/guide/pa-files/PA-18-705.html" TargetMode="External"/><Relationship Id="rId4" Type="http://schemas.openxmlformats.org/officeDocument/2006/relationships/hyperlink" Target="https://www.nsf.gov/funding/pgm_summ.jsp?pims_id=503214" TargetMode="External"/><Relationship Id="rId9" Type="http://schemas.openxmlformats.org/officeDocument/2006/relationships/hyperlink" Target="https://researchtraining.nih.gov/programs/career-development/K07" TargetMode="External"/><Relationship Id="rId14" Type="http://schemas.openxmlformats.org/officeDocument/2006/relationships/hyperlink" Target="https://www.nigms.nih.gov/Research/DRCB/IDeA/pages/COBR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ikepit.wordpres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policy/early-investigator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dcap.nemoursresearch.org/redcap/surveys/?s=XNXNFLWTT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26" r="9979"/>
          <a:stretch/>
        </p:blipFill>
        <p:spPr>
          <a:xfrm>
            <a:off x="0" y="12700"/>
            <a:ext cx="12175958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4716"/>
            <a:ext cx="12175958" cy="2013284"/>
          </a:xfrm>
          <a:solidFill>
            <a:srgbClr val="0284A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DE-INBRE Flight School     16 &amp; 23 Feb 2021</a:t>
            </a:r>
            <a:b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Robert Akins, PhD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All Personnel Form and </a:t>
            </a:r>
            <a:r>
              <a:rPr lang="en-US" sz="3600" b="1" dirty="0" err="1" smtClean="0">
                <a:latin typeface="Arial Narrow" panose="020B0606020202030204" pitchFamily="34" charset="0"/>
              </a:rPr>
              <a:t>Biosketches</a:t>
            </a:r>
            <a:endParaRPr lang="en-US" sz="3600" b="1" dirty="0" smtClean="0">
              <a:latin typeface="Arial Narrow" panose="020B0606020202030204" pitchFamily="34" charset="0"/>
            </a:endParaRP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863" y="2335705"/>
            <a:ext cx="11229473" cy="1938992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eRA</a:t>
            </a:r>
            <a:r>
              <a:rPr lang="en-US" sz="2400" dirty="0" smtClean="0"/>
              <a:t> Commons login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Degrees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Last four digits of SSN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DoB</a:t>
            </a:r>
            <a:r>
              <a:rPr lang="en-US" sz="2400" dirty="0" smtClean="0"/>
              <a:t> (MM/YY)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Time to be spent on grant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824261">
            <a:off x="9125825" y="1363821"/>
            <a:ext cx="25242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 smtClean="0"/>
              <a:t>More forms … OSP … you get the drill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863" y="4267201"/>
            <a:ext cx="11012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Biosketches</a:t>
            </a:r>
            <a:r>
              <a:rPr lang="en-US" sz="3200" dirty="0" smtClean="0"/>
              <a:t> are important!</a:t>
            </a:r>
          </a:p>
          <a:p>
            <a:endParaRPr lang="en-US" sz="3200" dirty="0" smtClean="0"/>
          </a:p>
          <a:p>
            <a:r>
              <a:rPr lang="en-US" sz="3200" dirty="0" smtClean="0"/>
              <a:t>Writing an effective </a:t>
            </a:r>
            <a:r>
              <a:rPr lang="en-US" sz="3200" dirty="0" err="1" smtClean="0"/>
              <a:t>biosketch</a:t>
            </a:r>
            <a:r>
              <a:rPr lang="en-US" sz="3200" dirty="0" smtClean="0"/>
              <a:t> is a </a:t>
            </a:r>
            <a:r>
              <a:rPr lang="en-US" sz="3200" u="sng" dirty="0" smtClean="0"/>
              <a:t>significant</a:t>
            </a:r>
            <a:r>
              <a:rPr lang="en-US" sz="3200" dirty="0" smtClean="0"/>
              <a:t> undertaking. </a:t>
            </a:r>
          </a:p>
          <a:p>
            <a:r>
              <a:rPr lang="en-US" sz="3200" dirty="0" smtClean="0"/>
              <a:t>Start early and work with your mentor.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28863" y="1744080"/>
            <a:ext cx="7856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For each person on the grant (</a:t>
            </a:r>
            <a:r>
              <a:rPr lang="en-US" sz="2400" u="sng" dirty="0"/>
              <a:t>&gt;</a:t>
            </a:r>
            <a:r>
              <a:rPr lang="en-US" sz="2400" dirty="0"/>
              <a:t> 1 person month), you’ll need:</a:t>
            </a:r>
          </a:p>
        </p:txBody>
      </p:sp>
    </p:spTree>
    <p:extLst>
      <p:ext uri="{BB962C8B-B14F-4D97-AF65-F5344CB8AC3E}">
        <p14:creationId xmlns:p14="http://schemas.microsoft.com/office/powerpoint/2010/main" val="36257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58" y="495363"/>
            <a:ext cx="5239502" cy="62467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Specific Aims Page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20" y="2159125"/>
            <a:ext cx="5819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Considered the </a:t>
            </a:r>
            <a:r>
              <a:rPr lang="en-US" sz="2400" b="1" dirty="0" smtClean="0"/>
              <a:t>SINGLE MOST IMPORTANT PAGE OF THE GRANT PROPOSAL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Start early.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Work closely with your mentor.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Consider contacting </a:t>
            </a:r>
            <a:r>
              <a:rPr lang="en-US" sz="2400" dirty="0"/>
              <a:t>E</a:t>
            </a:r>
            <a:r>
              <a:rPr lang="en-US" sz="2400" dirty="0" smtClean="0">
                <a:hlinkClick r:id="rId3"/>
              </a:rPr>
              <a:t>rin.Riegel@Nemours.org</a:t>
            </a:r>
            <a:r>
              <a:rPr lang="en-US" sz="2400" dirty="0" smtClean="0"/>
              <a:t> to set up a M/AC pre-submission review.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Research Plan Pages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842" y="2877764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lvl="0" algn="ctr">
              <a:spcBef>
                <a:spcPts val="600"/>
              </a:spcBef>
              <a:spcAft>
                <a:spcPts val="0"/>
              </a:spcAft>
              <a:buSzPts val="1100"/>
            </a:pPr>
            <a:r>
              <a:rPr lang="en-US" sz="48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Significance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5326" y="287776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lvl="0" algn="ctr">
              <a:spcBef>
                <a:spcPts val="600"/>
              </a:spcBef>
              <a:spcAft>
                <a:spcPts val="0"/>
              </a:spcAft>
              <a:buSzPts val="1100"/>
            </a:pPr>
            <a:r>
              <a:rPr lang="en-US" sz="48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Innovation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9810" y="2877764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lvl="0" algn="ctr">
              <a:spcBef>
                <a:spcPts val="600"/>
              </a:spcBef>
              <a:spcAft>
                <a:spcPts val="0"/>
              </a:spcAft>
              <a:buSzPts val="1100"/>
            </a:pPr>
            <a:r>
              <a:rPr lang="en-US" sz="48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Approach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627" y="1544382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lvl="0">
              <a:spcBef>
                <a:spcPts val="600"/>
              </a:spcBef>
              <a:spcAft>
                <a:spcPts val="0"/>
              </a:spcAft>
              <a:buSzPts val="1100"/>
            </a:pPr>
            <a:r>
              <a:rPr lang="en-US" sz="2400" kern="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Six pages</a:t>
            </a:r>
          </a:p>
        </p:txBody>
      </p:sp>
    </p:spTree>
    <p:extLst>
      <p:ext uri="{BB962C8B-B14F-4D97-AF65-F5344CB8AC3E}">
        <p14:creationId xmlns:p14="http://schemas.microsoft.com/office/powerpoint/2010/main" val="34854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Resources and Environment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683" y="1588172"/>
            <a:ext cx="107642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AN ASSESSMENT OF RESOURCES AND ENVIRONMENT IS INCLUDED IN REVIEW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Facilities to be used - capacities, capabilities, proximity, availability, etc.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How the scientific environment will contribute to success (e.g., institutional support, physical resources, and intellectual rapport).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Institutional investment in the investigator (e.g., resources for classes, travel, training; collegial support such as career enrichment programs; assistance and guidance in the supervision of trainees; protected time, etc.).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Special facilities for biohazards or other potentially dangerous substances.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8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Undergraduate Inclusion Plan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683" y="1588172"/>
            <a:ext cx="107642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One page for Research Independence Awards.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Unlimited pages for Research Engagement Awards involving training of undergrads (e.g., targeting an R15).</a:t>
            </a:r>
            <a:endParaRPr lang="en-US" sz="2400" dirty="0"/>
          </a:p>
        </p:txBody>
      </p:sp>
      <p:pic>
        <p:nvPicPr>
          <p:cNvPr id="10242" name="Picture 2" descr="https://christianacare.org/images/inbre159.group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8" y="3309925"/>
            <a:ext cx="4698004" cy="3133533"/>
          </a:xfrm>
          <a:prstGeom prst="rect">
            <a:avLst/>
          </a:prstGeom>
          <a:noFill/>
          <a:ln w="1270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Individual Development Plan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272" y="1601808"/>
            <a:ext cx="107642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Online form to be filled out </a:t>
            </a:r>
            <a:r>
              <a:rPr lang="en-US" sz="2400" u="sng" dirty="0" smtClean="0"/>
              <a:t>with your mentor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hlinkClick r:id="rId3"/>
              </a:rPr>
              <a:t>https://www.de-ctr.org/redcap/surveys/?s=X3MDE39WE4</a:t>
            </a:r>
            <a:endParaRPr lang="en-US" sz="2400" u="sng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5837">
            <a:off x="1950119" y="3032271"/>
            <a:ext cx="10248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Mentoring Plan and Letter from Mentor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272" y="1293179"/>
            <a:ext cx="107642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Online form completed by each mentor online. To complete the mentoring plan, the mentor should have available </a:t>
            </a:r>
            <a:r>
              <a:rPr lang="en-US" sz="2400" dirty="0" smtClean="0">
                <a:hlinkClick r:id="rId3"/>
              </a:rPr>
              <a:t>https://redcap.nemoursresearch.org/redcap/surveys/?s=8FTCPX4FPC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Pilot Investigator’s name and proposal title.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on previous mentees/trainees.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areas in which the investigator will develop </a:t>
            </a:r>
            <a:r>
              <a:rPr lang="en-US" sz="2400" dirty="0"/>
              <a:t>r</a:t>
            </a:r>
            <a:r>
              <a:rPr lang="en-US" sz="2400" dirty="0" smtClean="0"/>
              <a:t>esearch expertise.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names and roles of any other mentors who will assist on the project.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A letter that expands on mentoring plan is also requested.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6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Letters of Support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957137"/>
            <a:ext cx="10684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Department Head / Division Chief</a:t>
            </a:r>
          </a:p>
          <a:p>
            <a:endParaRPr lang="en-US" sz="2400" dirty="0"/>
          </a:p>
          <a:p>
            <a:r>
              <a:rPr lang="en-US" sz="2400" dirty="0" smtClean="0"/>
              <a:t>Any Core Director(s)</a:t>
            </a:r>
          </a:p>
          <a:p>
            <a:endParaRPr lang="en-US" sz="2400" dirty="0"/>
          </a:p>
          <a:p>
            <a:r>
              <a:rPr lang="en-US" sz="2400" dirty="0" smtClean="0"/>
              <a:t>Any Collaborating Investigator(s)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Plans for Human Subjects Research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683" y="1588172"/>
            <a:ext cx="10764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 smtClean="0"/>
              <a:t>This is big.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Follow guidance at </a:t>
            </a:r>
            <a:r>
              <a:rPr lang="en-US" sz="3600" dirty="0" smtClean="0">
                <a:hlinkClick r:id="rId3"/>
              </a:rPr>
              <a:t>https://research.udel.edu/regulatory-affairs/human-subjects/</a:t>
            </a:r>
            <a:r>
              <a:rPr lang="en-US" sz="3600" dirty="0" smtClean="0"/>
              <a:t>. </a:t>
            </a:r>
          </a:p>
          <a:p>
            <a:pPr>
              <a:spcAft>
                <a:spcPts val="1200"/>
              </a:spcAft>
            </a:pP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US" sz="3600" dirty="0" smtClean="0"/>
              <a:t>If you plan to include human subjects in your study, contact us as soon as possible at </a:t>
            </a:r>
            <a:r>
              <a:rPr lang="en-US" sz="3600" dirty="0" smtClean="0">
                <a:hlinkClick r:id="rId4"/>
              </a:rPr>
              <a:t>info@de-inbre.org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7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Plans for Use of Vertebrate Animals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683" y="1588172"/>
            <a:ext cx="107642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See </a:t>
            </a:r>
            <a:r>
              <a:rPr lang="en-US" sz="2400" dirty="0" smtClean="0">
                <a:hlinkClick r:id="rId3"/>
              </a:rPr>
              <a:t>https://olaw.nih.gov/guidance/vertebrate-animal-section.htm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4"/>
              </a:rPr>
              <a:t>https://public.csr.nih.gov/FAQs/ReviewersFAQs/VertebrateAnimals</a:t>
            </a:r>
            <a:r>
              <a:rPr lang="en-US" sz="2400" dirty="0" smtClean="0"/>
              <a:t>. 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 vertebrate animal justification and protection section should cover: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Description of Procedures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Justifications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Minimization of Pain and Distress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Euthanasia (Note, that in standard NIH forms, the method of euthanasia is addressed in the Cover Page Supplement; however, DE-INBRE requests that it be provided in this section).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400" y="3007544"/>
            <a:ext cx="4528887" cy="1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4691">
            <a:off x="6780342" y="939466"/>
            <a:ext cx="4219575" cy="67437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READ THE RFA THOROUGHLY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07" y="1741277"/>
            <a:ext cx="1126222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This session provides an overview and </a:t>
            </a:r>
            <a:br>
              <a:rPr lang="en-US" sz="3600" dirty="0" smtClean="0"/>
            </a:br>
            <a:r>
              <a:rPr lang="en-US" sz="3600" dirty="0" smtClean="0"/>
              <a:t>a chance to ask questions. It is not </a:t>
            </a:r>
            <a:br>
              <a:rPr lang="en-US" sz="3600" dirty="0" smtClean="0"/>
            </a:br>
            <a:r>
              <a:rPr lang="en-US" sz="3600" dirty="0" smtClean="0"/>
              <a:t>comprehensive. Details are </a:t>
            </a:r>
            <a:br>
              <a:rPr lang="en-US" sz="3600" dirty="0" smtClean="0"/>
            </a:br>
            <a:r>
              <a:rPr lang="en-US" sz="3600" dirty="0" smtClean="0"/>
              <a:t>in the RFA. </a:t>
            </a:r>
          </a:p>
          <a:p>
            <a:pPr>
              <a:spcAft>
                <a:spcPts val="1200"/>
              </a:spcAft>
            </a:pP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US" sz="3600" dirty="0" smtClean="0">
                <a:hlinkClick r:id="rId3"/>
              </a:rPr>
              <a:t>http://de-inbre.org/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9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IRB and IACUC Approval Memoranda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789" y="1559882"/>
            <a:ext cx="10764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***THIS IS REQUIRED***</a:t>
            </a:r>
          </a:p>
          <a:p>
            <a:pPr algn="ctr"/>
            <a:endParaRPr lang="en-US" sz="2800" b="1" i="1" cap="all" dirty="0" smtClean="0"/>
          </a:p>
          <a:p>
            <a:pPr algn="ctr"/>
            <a:r>
              <a:rPr lang="en-US" sz="2800" b="1" cap="all" dirty="0" smtClean="0"/>
              <a:t>All </a:t>
            </a:r>
            <a:r>
              <a:rPr lang="en-US" sz="2800" b="1" cap="all" dirty="0"/>
              <a:t>JIT documents (including </a:t>
            </a:r>
            <a:r>
              <a:rPr lang="en-US" sz="2800" b="1" i="1" u="sng" cap="all" dirty="0">
                <a:solidFill>
                  <a:srgbClr val="C00000"/>
                </a:solidFill>
              </a:rPr>
              <a:t>final</a:t>
            </a:r>
            <a:r>
              <a:rPr lang="en-US" sz="2800" b="1" cap="all" dirty="0"/>
              <a:t> IRB and IACUC approval memoranda</a:t>
            </a:r>
            <a:r>
              <a:rPr lang="en-US" sz="2800" b="1" cap="all" dirty="0" smtClean="0"/>
              <a:t>), Assurance that all regulatory approvals are in place (IBC, Radiation Safety, etc.), and a signed </a:t>
            </a:r>
            <a:r>
              <a:rPr lang="en-US" sz="2800" b="1" cap="all" dirty="0"/>
              <a:t>investigator agreements must be provided to the INBRE Director of Research by </a:t>
            </a:r>
            <a:r>
              <a:rPr lang="en-US" sz="2800" b="1" i="1" cap="all" dirty="0">
                <a:solidFill>
                  <a:srgbClr val="C00000"/>
                </a:solidFill>
              </a:rPr>
              <a:t>July 16, 2021</a:t>
            </a:r>
            <a:r>
              <a:rPr lang="en-US" sz="2800" b="1" cap="all" dirty="0" smtClean="0"/>
              <a:t>.</a:t>
            </a:r>
          </a:p>
          <a:p>
            <a:pPr algn="ctr"/>
            <a:endParaRPr lang="en-US" sz="2800" b="1" cap="all" dirty="0" smtClean="0"/>
          </a:p>
          <a:p>
            <a:pPr algn="ctr"/>
            <a:r>
              <a:rPr lang="en-US" sz="2800" b="1" i="1" cap="all" dirty="0" smtClean="0"/>
              <a:t>No Exceptions.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62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Prior Awards Statement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57137"/>
            <a:ext cx="1068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683" y="2101519"/>
            <a:ext cx="10764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For each previous project supported by CTR, DE-INBRE, any COBRE, or the DHSA should include a summary of that prior work (1 page maximum for each prior award) including summarizing successes toward acquiring independent external support and explaining why further support is necessary.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8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28600"/>
            <a:ext cx="8143875" cy="64008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Questions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57137"/>
            <a:ext cx="1068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1545" y="3105835"/>
            <a:ext cx="4688908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>
                <a:hlinkClick r:id="rId4"/>
              </a:rPr>
              <a:t>info@de-inbre.org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50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51777"/>
              </p:ext>
            </p:extLst>
          </p:nvPr>
        </p:nvGraphicFramePr>
        <p:xfrm>
          <a:off x="176463" y="1194985"/>
          <a:ext cx="6429376" cy="5547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14688">
                  <a:extLst>
                    <a:ext uri="{9D8B030D-6E8A-4147-A177-3AD203B41FA5}">
                      <a16:colId xmlns:a16="http://schemas.microsoft.com/office/drawing/2014/main" val="2050374169"/>
                    </a:ext>
                  </a:extLst>
                </a:gridCol>
                <a:gridCol w="3214688">
                  <a:extLst>
                    <a:ext uri="{9D8B030D-6E8A-4147-A177-3AD203B41FA5}">
                      <a16:colId xmlns:a16="http://schemas.microsoft.com/office/drawing/2014/main" val="3764460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3025" marR="825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</a:rPr>
                        <a:t>Research</a:t>
                      </a:r>
                      <a:br>
                        <a:rPr lang="en-US" sz="2800" kern="800" dirty="0">
                          <a:effectLst/>
                        </a:rPr>
                      </a:br>
                      <a:r>
                        <a:rPr lang="en-US" sz="2800" kern="800" dirty="0">
                          <a:effectLst/>
                        </a:rPr>
                        <a:t>Independence Award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3025" marR="825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</a:rPr>
                        <a:t>Research</a:t>
                      </a:r>
                      <a:br>
                        <a:rPr lang="en-US" sz="2800" kern="800">
                          <a:effectLst/>
                        </a:rPr>
                      </a:br>
                      <a:r>
                        <a:rPr lang="en-US" sz="2800" kern="800">
                          <a:effectLst/>
                        </a:rPr>
                        <a:t>Engagement</a:t>
                      </a:r>
                      <a:br>
                        <a:rPr lang="en-US" sz="2800" kern="800">
                          <a:effectLst/>
                        </a:rPr>
                      </a:br>
                      <a:r>
                        <a:rPr lang="en-US" sz="2800" kern="800">
                          <a:effectLst/>
                        </a:rPr>
                        <a:t>Award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91003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2"/>
                        </a:rPr>
                        <a:t>NIH R01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3"/>
                        </a:rPr>
                        <a:t>NIH R15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534115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4"/>
                        </a:rPr>
                        <a:t>NSF CAREER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5"/>
                        </a:rPr>
                        <a:t>NIH R34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90098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6"/>
                        </a:rPr>
                        <a:t>NSF PECASE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7"/>
                        </a:rPr>
                        <a:t>NIH K01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692416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8"/>
                        </a:rPr>
                        <a:t>NIH R41/42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9"/>
                        </a:rPr>
                        <a:t>NIH K07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661722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10"/>
                        </a:rPr>
                        <a:t>NIH R43/44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11"/>
                        </a:rPr>
                        <a:t>NIH K08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040351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12"/>
                        </a:rPr>
                        <a:t>NIH P01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13"/>
                        </a:rPr>
                        <a:t>NIH K23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366135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kern="800" dirty="0">
                          <a:effectLst/>
                          <a:hlinkClick r:id="rId14"/>
                        </a:rPr>
                        <a:t>NIH P20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15"/>
                        </a:rPr>
                        <a:t>NIH K25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68378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kern="800" dirty="0">
                          <a:effectLst/>
                        </a:rPr>
                        <a:t> 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kern="800" dirty="0">
                          <a:effectLst/>
                          <a:hlinkClick r:id="rId16"/>
                        </a:rPr>
                        <a:t>NSF RUI/ROA</a:t>
                      </a:r>
                      <a:endParaRPr lang="en-US" sz="400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2424131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74295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</a:rPr>
                        <a:t>Table 1:  Grants that may be targeted by a Pilot Awardee.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621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Background, Goals, and Objectives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2475" y="2399005"/>
            <a:ext cx="5089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Two types pilot award mechanisms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Research Independence Awards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Research Engagement Awards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Lead to grant applications that clearly propel an investigator toward establishing a sustainable research program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Mentoring Requirement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683" y="2550696"/>
            <a:ext cx="1076425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Principal mentor must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Be an established investigator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Be experienced in the area of the applicant’s proposal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Demonstrate commitment to the applicant’s development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Have an established record of training junior faculty</a:t>
            </a: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Applicants </a:t>
            </a:r>
            <a:r>
              <a:rPr lang="en-US" sz="2400" dirty="0"/>
              <a:t>are encouraged to identify more than one </a:t>
            </a:r>
            <a:r>
              <a:rPr lang="en-US" sz="2400" dirty="0" smtClean="0"/>
              <a:t>mentor.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candidate must work with their mentor(s) in preparing the Pilot Project application.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09" y="1202803"/>
            <a:ext cx="4985673" cy="205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44082" y="3198723"/>
            <a:ext cx="363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http://spikepit.wordpress.com/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3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1683" y="1571982"/>
            <a:ext cx="107642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A DE-INBRE Pilot applicant must: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Hold a full-time tenured, tenure-track, or equivalent faculty appointment;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based at a DE-INBRE partner institution;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Fulfill be an NIH </a:t>
            </a:r>
            <a:r>
              <a:rPr lang="en-US" sz="2400" i="1" dirty="0" smtClean="0">
                <a:hlinkClick r:id="rId2"/>
              </a:rPr>
              <a:t>New Investigator</a:t>
            </a:r>
            <a:r>
              <a:rPr lang="en-US" sz="2400" dirty="0"/>
              <a:t>:  </a:t>
            </a:r>
            <a:r>
              <a:rPr lang="en-US" sz="2400" b="1" dirty="0"/>
              <a:t>An investigator who has not previously competed successfully for substantial, independent funding from NIH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74" t="16151" r="4086" b="12741"/>
          <a:stretch/>
        </p:blipFill>
        <p:spPr>
          <a:xfrm>
            <a:off x="2190455" y="3313704"/>
            <a:ext cx="7410893" cy="101009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Eligibility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Registration &amp; Cover Letter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85" y="1347542"/>
            <a:ext cx="82090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Register online by March 29</a:t>
            </a:r>
            <a:r>
              <a:rPr lang="en-US" sz="2400" baseline="30000" dirty="0" smtClean="0"/>
              <a:t>th  </a:t>
            </a:r>
            <a:r>
              <a:rPr lang="en-US" sz="2400" b="1" dirty="0" smtClean="0">
                <a:solidFill>
                  <a:srgbClr val="C00000"/>
                </a:solidFill>
              </a:rPr>
              <a:t>***THIS IS REQUIRED***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hlinkClick r:id="rId2"/>
              </a:rPr>
              <a:t>https://redcap.nemoursresearch.org/redcap/surveys/?s=XNXNFLWTTF</a:t>
            </a: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Provide a cover letter with the submission: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Title of the proposal and 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Thematic area(s) addressed (neuroscience, cardiovascular, or cancer research)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or four potential scientific reviewers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familiar with the area of research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need not be from Delaware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professional familiarity with the applicant okay, but a reviewer cannot have a significant conflict of interest.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918" y="1258"/>
            <a:ext cx="3630040" cy="68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5" y="1282814"/>
            <a:ext cx="4777748" cy="540529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Face Page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4464" y="2694414"/>
            <a:ext cx="567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Work with your OSP to fill this out – they have seen these before and will know what to do.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86276">
            <a:off x="4269159" y="549715"/>
            <a:ext cx="9104688" cy="58410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Required Administrative Forms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632" y="4565926"/>
            <a:ext cx="4395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Project/Performance Sites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Senior/Key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632" y="1841967"/>
            <a:ext cx="7523747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Work with your OSP to fill out any NIH “398 forms (they have seen them before and will know what to do). 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Detailed directions can be found at https://grants.nih.gov/grants/funding/phs398/phs398.pdf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7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89525" y="3109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2" y="0"/>
            <a:ext cx="12175958" cy="1196927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DE-INBRE Flight School:  </a:t>
            </a:r>
            <a:r>
              <a:rPr lang="en-US" sz="3600" b="1" dirty="0" smtClean="0">
                <a:latin typeface="Arial Narrow" panose="020B0606020202030204" pitchFamily="34" charset="0"/>
              </a:rPr>
              <a:t>Budget &amp; Budget Justification</a:t>
            </a:r>
          </a:p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Robert Akins, PhD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7" y="6075504"/>
            <a:ext cx="3308083" cy="61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24261">
            <a:off x="1985374" y="3749892"/>
            <a:ext cx="752374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More forms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Work with your OSP (they got this). 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Detailed directions can be found at https://grants.nih.gov/grants/funding/phs398/phs398.pdf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29389" y="1541862"/>
            <a:ext cx="1103696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algn="just">
              <a:spcBef>
                <a:spcPts val="600"/>
              </a:spcBef>
              <a:spcAft>
                <a:spcPts val="0"/>
              </a:spcAft>
            </a:pPr>
            <a:r>
              <a:rPr lang="en-US" sz="2800" kern="800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itemized </a:t>
            </a:r>
            <a:r>
              <a:rPr lang="en-US" sz="2800" kern="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for the 24 month period of the Pilot </a:t>
            </a:r>
            <a:r>
              <a:rPr lang="en-US" sz="2800" kern="800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and </a:t>
            </a:r>
            <a:r>
              <a:rPr lang="en-US" sz="2800" kern="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budget justification for the entire proposed period. </a:t>
            </a:r>
            <a:endParaRPr lang="en-US" sz="2800" kern="800" dirty="0" smtClean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375" algn="just">
              <a:spcBef>
                <a:spcPts val="600"/>
              </a:spcBef>
              <a:spcAft>
                <a:spcPts val="0"/>
              </a:spcAft>
            </a:pPr>
            <a:r>
              <a:rPr lang="en-US" sz="2800" kern="800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</a:t>
            </a:r>
            <a:r>
              <a:rPr lang="en-US" sz="2800" kern="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INBRE funding cycle, budgets should be divided into three funding periods:  a 6-month initial period, a 12-month period, and a 6 month final period.</a:t>
            </a:r>
            <a:endParaRPr lang="en-US" sz="2800" kern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27C1F7E2DBF4D861050F36B5176E7" ma:contentTypeVersion="13" ma:contentTypeDescription="Create a new document." ma:contentTypeScope="" ma:versionID="823ade9c03889bb73ce643b21c2e97dd">
  <xsd:schema xmlns:xsd="http://www.w3.org/2001/XMLSchema" xmlns:xs="http://www.w3.org/2001/XMLSchema" xmlns:p="http://schemas.microsoft.com/office/2006/metadata/properties" xmlns:ns3="7a7362ca-48ca-4e90-95d8-95cfd012ac7c" xmlns:ns4="e7a51de9-0bec-4946-96ef-9ad988776d90" targetNamespace="http://schemas.microsoft.com/office/2006/metadata/properties" ma:root="true" ma:fieldsID="fe99f50f6e4d55196910bbfc77e1865b" ns3:_="" ns4:_="">
    <xsd:import namespace="7a7362ca-48ca-4e90-95d8-95cfd012ac7c"/>
    <xsd:import namespace="e7a51de9-0bec-4946-96ef-9ad988776d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362ca-48ca-4e90-95d8-95cfd012a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51de9-0bec-4946-96ef-9ad988776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5A9D2A-57D4-40AD-AA25-DACCB0417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7362ca-48ca-4e90-95d8-95cfd012ac7c"/>
    <ds:schemaRef ds:uri="e7a51de9-0bec-4946-96ef-9ad988776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061F54-FF9F-44F9-9CA8-93DBC295B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C32194-D762-4A6C-9965-D8C85EB44B8D}">
  <ds:schemaRefs>
    <ds:schemaRef ds:uri="http://schemas.microsoft.com/office/infopath/2007/PartnerControls"/>
    <ds:schemaRef ds:uri="7a7362ca-48ca-4e90-95d8-95cfd012ac7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7a51de9-0bec-4946-96ef-9ad988776d90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1228</Words>
  <Application>Microsoft Office PowerPoint</Application>
  <PresentationFormat>Widescreen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DE-INBRE Flight School     16 &amp; 23 Feb 2021 Robert Akins, PhD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INBRE DRPP - Flight School 15 Feb 21 Robert Akins, PhD</dc:title>
  <dc:creator>Akins, Robert</dc:creator>
  <cp:lastModifiedBy>Akins, Robert</cp:lastModifiedBy>
  <cp:revision>46</cp:revision>
  <dcterms:created xsi:type="dcterms:W3CDTF">2021-02-15T13:40:38Z</dcterms:created>
  <dcterms:modified xsi:type="dcterms:W3CDTF">2021-03-04T14:50:35Z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0x010100ED027C1F7E2DBF4D861050F36B5176E7</vt:lpwstr>
  </property>
</Properties>
</file>